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3" r:id="rId3"/>
    <p:sldId id="268" r:id="rId4"/>
    <p:sldId id="294" r:id="rId5"/>
    <p:sldId id="295" r:id="rId6"/>
    <p:sldId id="296" r:id="rId7"/>
    <p:sldId id="297" r:id="rId8"/>
    <p:sldId id="323" r:id="rId9"/>
    <p:sldId id="299" r:id="rId10"/>
    <p:sldId id="298" r:id="rId11"/>
    <p:sldId id="301" r:id="rId12"/>
    <p:sldId id="302" r:id="rId13"/>
    <p:sldId id="303" r:id="rId14"/>
    <p:sldId id="304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7" r:id="rId24"/>
    <p:sldId id="319" r:id="rId25"/>
    <p:sldId id="320" r:id="rId26"/>
    <p:sldId id="318" r:id="rId27"/>
    <p:sldId id="321" r:id="rId28"/>
    <p:sldId id="261" r:id="rId29"/>
    <p:sldId id="278" r:id="rId30"/>
    <p:sldId id="277" r:id="rId31"/>
    <p:sldId id="290" r:id="rId32"/>
    <p:sldId id="291" r:id="rId33"/>
    <p:sldId id="322" r:id="rId34"/>
    <p:sldId id="328" r:id="rId35"/>
    <p:sldId id="325" r:id="rId36"/>
    <p:sldId id="326" r:id="rId37"/>
    <p:sldId id="329" r:id="rId38"/>
    <p:sldId id="330" r:id="rId39"/>
    <p:sldId id="327" r:id="rId40"/>
    <p:sldId id="289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9"/>
  </p:normalViewPr>
  <p:slideViewPr>
    <p:cSldViewPr snapToGrid="0" snapToObjects="1">
      <p:cViewPr varScale="1">
        <p:scale>
          <a:sx n="105" d="100"/>
          <a:sy n="105" d="100"/>
        </p:scale>
        <p:origin x="18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creativecommons.org/licenses/by-sa/3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creativecommons.org/licenses/by-nc-sa/4.0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/>
              <a:t>Licensed under the Creative Commons 3.0 BY-SA (Attribution-</a:t>
            </a:r>
            <a:r>
              <a:rPr lang="en-US" sz="1200" dirty="0" err="1"/>
              <a:t>Sharealike</a:t>
            </a:r>
            <a:r>
              <a:rPr lang="en-US" sz="1200" dirty="0"/>
              <a:t>) license.</a:t>
            </a:r>
          </a:p>
          <a:p>
            <a:pPr algn="l" eaLnBrk="1" hangingPunct="1">
              <a:defRPr/>
            </a:pPr>
            <a:r>
              <a:rPr lang="en-US" sz="1200" dirty="0"/>
              <a:t>See </a:t>
            </a:r>
            <a:r>
              <a:rPr lang="en-US" sz="1200" dirty="0">
                <a:hlinkClick r:id="rId13"/>
              </a:rPr>
              <a:t>http://creativecommons.org/licenses/by-sa/3.0/</a:t>
            </a:r>
            <a:r>
              <a:rPr lang="en-US" sz="1200" dirty="0"/>
              <a:t> </a:t>
            </a:r>
          </a:p>
          <a:p>
            <a:pPr algn="l" eaLnBrk="1" hangingPunct="1">
              <a:defRPr/>
            </a:pPr>
            <a:endParaRPr lang="en-US" sz="1200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/>
              <a:t>Licensed under the Creative Commons 3.0 BY-SA (Attribution-</a:t>
            </a:r>
            <a:r>
              <a:rPr lang="en-US" sz="1200" dirty="0" err="1"/>
              <a:t>Sharealike</a:t>
            </a:r>
            <a:r>
              <a:rPr lang="en-US" sz="1200" dirty="0"/>
              <a:t>) license.</a:t>
            </a:r>
          </a:p>
          <a:p>
            <a:pPr algn="l" eaLnBrk="1" hangingPunct="1">
              <a:defRPr/>
            </a:pPr>
            <a:r>
              <a:rPr lang="en-US" sz="1200" dirty="0"/>
              <a:t>See </a:t>
            </a:r>
            <a:r>
              <a:rPr lang="en-US" sz="1200" dirty="0">
                <a:hlinkClick r:id="rId13"/>
              </a:rPr>
              <a:t>http://creativecommons.org/licenses/by-sa/3.0/</a:t>
            </a:r>
            <a:r>
              <a:rPr lang="en-US" sz="1200" dirty="0"/>
              <a:t> </a:t>
            </a:r>
          </a:p>
          <a:p>
            <a:pPr algn="l" eaLnBrk="1" hangingPunct="1">
              <a:defRPr/>
            </a:pPr>
            <a:endParaRPr lang="en-US" sz="1200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/>
              <a:t>Licensed under the Creative Commons 3.0 BY-SA (Attribution-</a:t>
            </a:r>
            <a:r>
              <a:rPr lang="en-US" sz="1200" dirty="0" err="1"/>
              <a:t>Sharealike</a:t>
            </a:r>
            <a:r>
              <a:rPr lang="en-US" sz="1200" dirty="0"/>
              <a:t>) license.</a:t>
            </a:r>
          </a:p>
          <a:p>
            <a:pPr algn="l" eaLnBrk="1" hangingPunct="1">
              <a:defRPr/>
            </a:pPr>
            <a:r>
              <a:rPr lang="en-US" sz="1200" dirty="0"/>
              <a:t>See </a:t>
            </a:r>
            <a:r>
              <a:rPr lang="en-US" sz="1200" dirty="0">
                <a:hlinkClick r:id="rId13"/>
              </a:rPr>
              <a:t>http://creativecommons.org/licenses/by-sa/3.0/</a:t>
            </a:r>
            <a:r>
              <a:rPr lang="en-US" sz="1200" dirty="0"/>
              <a:t> </a:t>
            </a:r>
          </a:p>
          <a:p>
            <a:pPr algn="l" eaLnBrk="1" hangingPunct="1">
              <a:defRPr/>
            </a:pPr>
            <a:endParaRPr lang="en-US" sz="1200" dirty="0"/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/>
              <a:t>Licensed under the Creative Commons 3.0 BY-SA (Attribution-</a:t>
            </a:r>
            <a:r>
              <a:rPr lang="en-US" sz="1200" dirty="0" err="1"/>
              <a:t>Sharealike</a:t>
            </a:r>
            <a:r>
              <a:rPr lang="en-US" sz="1200" dirty="0"/>
              <a:t>) license.</a:t>
            </a:r>
          </a:p>
          <a:p>
            <a:pPr algn="l" eaLnBrk="1" hangingPunct="1">
              <a:defRPr/>
            </a:pPr>
            <a:r>
              <a:rPr lang="en-US" sz="1200" dirty="0"/>
              <a:t>See </a:t>
            </a:r>
            <a:r>
              <a:rPr lang="en-US" sz="1200" dirty="0">
                <a:hlinkClick r:id="rId13"/>
              </a:rPr>
              <a:t>http://creativecommons.org/licenses/by-sa/3.0/</a:t>
            </a:r>
            <a:r>
              <a:rPr lang="en-US" sz="1200" dirty="0"/>
              <a:t> </a:t>
            </a:r>
          </a:p>
          <a:p>
            <a:pPr algn="l" eaLnBrk="1" hangingPunct="1">
              <a:defRPr/>
            </a:pPr>
            <a:endParaRPr lang="en-US" sz="1200" dirty="0"/>
          </a:p>
        </p:txBody>
      </p:sp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/>
              <a:t>Licensed under the Creative Commons 3.0 BY-SA (Attribution-</a:t>
            </a:r>
            <a:r>
              <a:rPr lang="en-US" sz="1200" dirty="0" err="1"/>
              <a:t>Sharealike</a:t>
            </a:r>
            <a:r>
              <a:rPr lang="en-US" sz="1200" dirty="0"/>
              <a:t>) license.</a:t>
            </a:r>
          </a:p>
          <a:p>
            <a:pPr algn="l" eaLnBrk="1" hangingPunct="1">
              <a:defRPr/>
            </a:pPr>
            <a:r>
              <a:rPr lang="en-US" sz="1200" dirty="0"/>
              <a:t>See </a:t>
            </a:r>
            <a:r>
              <a:rPr lang="en-US" sz="1200" dirty="0">
                <a:hlinkClick r:id="rId13"/>
              </a:rPr>
              <a:t>http://creativecommons.org/licenses/by-sa/3.0/</a:t>
            </a:r>
            <a:r>
              <a:rPr lang="en-US" sz="1200" dirty="0"/>
              <a:t> </a:t>
            </a:r>
          </a:p>
          <a:p>
            <a:pPr algn="l" eaLnBrk="1" hangingPunct="1">
              <a:defRPr/>
            </a:pPr>
            <a:endParaRPr lang="en-US" sz="1200" dirty="0"/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/>
              <a:t>Licensed under the Creative Commons 3.0 BY-SA (Attribution-</a:t>
            </a:r>
            <a:r>
              <a:rPr lang="en-US" sz="1200" dirty="0" err="1"/>
              <a:t>Sharealike</a:t>
            </a:r>
            <a:r>
              <a:rPr lang="en-US" sz="1200" dirty="0"/>
              <a:t>) license.</a:t>
            </a:r>
          </a:p>
          <a:p>
            <a:pPr algn="l" eaLnBrk="1" hangingPunct="1">
              <a:defRPr/>
            </a:pPr>
            <a:r>
              <a:rPr lang="en-US" sz="1200" dirty="0"/>
              <a:t>See </a:t>
            </a:r>
            <a:r>
              <a:rPr lang="en-US" sz="1200" dirty="0">
                <a:hlinkClick r:id="rId13"/>
              </a:rPr>
              <a:t>http://creativecommons.org/licenses/by-sa/3.0/</a:t>
            </a:r>
            <a:r>
              <a:rPr lang="en-US" sz="1200" dirty="0"/>
              <a:t> </a:t>
            </a:r>
          </a:p>
          <a:p>
            <a:pPr algn="l" eaLnBrk="1" hangingPunct="1">
              <a:defRPr/>
            </a:pPr>
            <a:endParaRPr lang="en-US" sz="1200" dirty="0"/>
          </a:p>
        </p:txBody>
      </p:sp>
      <p:sp>
        <p:nvSpPr>
          <p:cNvPr id="20" name="TextBox 19"/>
          <p:cNvSpPr txBox="1">
            <a:spLocks noChangeArrowheads="1"/>
          </p:cNvSpPr>
          <p:nvPr userDrawn="1"/>
        </p:nvSpPr>
        <p:spPr bwMode="auto"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/>
              <a:t>Licensed under the Creative Commons 3.0 BY-SA (Attribution-</a:t>
            </a:r>
            <a:r>
              <a:rPr lang="en-US" sz="1200" dirty="0" err="1"/>
              <a:t>Sharealike</a:t>
            </a:r>
            <a:r>
              <a:rPr lang="en-US" sz="1200" dirty="0"/>
              <a:t>) license.</a:t>
            </a:r>
          </a:p>
          <a:p>
            <a:pPr algn="l" eaLnBrk="1" hangingPunct="1">
              <a:defRPr/>
            </a:pPr>
            <a:r>
              <a:rPr lang="en-US" sz="1200" dirty="0"/>
              <a:t>See </a:t>
            </a:r>
            <a:r>
              <a:rPr lang="en-US" sz="1200" dirty="0">
                <a:hlinkClick r:id="rId13"/>
              </a:rPr>
              <a:t>http://creativecommons.org/licenses/by-sa/3.0/</a:t>
            </a:r>
            <a:r>
              <a:rPr lang="en-US" sz="1200" dirty="0"/>
              <a:t> </a:t>
            </a:r>
          </a:p>
          <a:p>
            <a:pPr algn="l" eaLnBrk="1" hangingPunct="1">
              <a:defRPr/>
            </a:pPr>
            <a:endParaRPr lang="en-US" sz="1200" dirty="0"/>
          </a:p>
        </p:txBody>
      </p:sp>
      <p:pic>
        <p:nvPicPr>
          <p:cNvPr id="22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>
            <a:spLocks noChangeArrowheads="1"/>
          </p:cNvSpPr>
          <p:nvPr userDrawn="1"/>
        </p:nvSpPr>
        <p:spPr bwMode="auto"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© Paul Fremantle 2016 except where credited elsewhere.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 Attribution-</a:t>
            </a:r>
            <a:r>
              <a:rPr lang="en-US" sz="700" dirty="0" err="1">
                <a:latin typeface="Montserrat"/>
              </a:rPr>
              <a:t>NonCommercial</a:t>
            </a:r>
            <a:r>
              <a:rPr lang="en-US" sz="700" dirty="0">
                <a:latin typeface="Montserrat"/>
              </a:rPr>
              <a:t>-</a:t>
            </a:r>
            <a:r>
              <a:rPr lang="en-US" sz="700" dirty="0" err="1">
                <a:latin typeface="Montserrat"/>
              </a:rPr>
              <a:t>ShareAlike</a:t>
            </a:r>
            <a:r>
              <a:rPr lang="en-US" sz="700" dirty="0">
                <a:latin typeface="Montserrat"/>
              </a:rPr>
              <a:t> 4.0 International License</a:t>
            </a:r>
            <a:br>
              <a:rPr lang="en-US" sz="700" dirty="0">
                <a:latin typeface="Montserrat"/>
              </a:rPr>
            </a:br>
            <a:r>
              <a:rPr lang="en-US" sz="700" dirty="0">
                <a:latin typeface="Montserrat"/>
              </a:rPr>
              <a:t>See  </a:t>
            </a:r>
            <a:r>
              <a:rPr lang="en-US" sz="700" dirty="0">
                <a:latin typeface="Montserrat"/>
                <a:hlinkClick r:id="rId15"/>
              </a:rPr>
              <a:t>http://creativecommons.org/licenses/by-nc-sa/4.0/</a:t>
            </a:r>
            <a:r>
              <a:rPr lang="en-US" sz="700" dirty="0">
                <a:latin typeface="Montserrat"/>
              </a:rPr>
              <a:t> 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75635" y="6428175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nurkiewicz.com/2015/07/restful-considered-harmful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pollographql.com/graphql-vs-rest-5d425123e34b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uate.io/whyeventsourcing.html" TargetMode="Externa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REST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Programme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December 2019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36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 course there is state!</a:t>
            </a:r>
          </a:p>
          <a:p>
            <a:r>
              <a:rPr lang="en-US" dirty="0"/>
              <a:t>The only question is where the state is kept.</a:t>
            </a:r>
          </a:p>
          <a:p>
            <a:r>
              <a:rPr lang="en-US" dirty="0"/>
              <a:t>Traditional CS systems required the client and server to be kept in sync</a:t>
            </a:r>
          </a:p>
          <a:p>
            <a:r>
              <a:rPr lang="en-US" dirty="0"/>
              <a:t>The web uses cookies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093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943100"/>
            <a:ext cx="69596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72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speedup</a:t>
            </a:r>
            <a:r>
              <a:rPr lang="en-US" dirty="0"/>
              <a:t> is defined as the performance of new / performance of old</a:t>
            </a:r>
          </a:p>
          <a:p>
            <a:pPr lvl="1"/>
            <a:r>
              <a:rPr lang="en-US" dirty="0"/>
              <a:t>e.g. move from 1 -&gt; 2 servers</a:t>
            </a:r>
          </a:p>
          <a:p>
            <a:pPr lvl="1"/>
            <a:r>
              <a:rPr lang="en-US" dirty="0"/>
              <a:t>New system is 1.8 x faster than the old</a:t>
            </a:r>
          </a:p>
          <a:p>
            <a:pPr lvl="2"/>
            <a:r>
              <a:rPr lang="en-US" dirty="0"/>
              <a:t>In terms of transactions/sec (throughput)</a:t>
            </a:r>
          </a:p>
          <a:p>
            <a:pPr lvl="1"/>
            <a:r>
              <a:rPr lang="en-US" dirty="0"/>
              <a:t>Speedup = 1.8</a:t>
            </a:r>
          </a:p>
        </p:txBody>
      </p:sp>
    </p:spTree>
    <p:extLst>
      <p:ext uri="{BB962C8B-B14F-4D97-AF65-F5344CB8AC3E}">
        <p14:creationId xmlns:p14="http://schemas.microsoft.com/office/powerpoint/2010/main" val="89268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inhibits speedup?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 you can split work into </a:t>
            </a:r>
          </a:p>
          <a:p>
            <a:pPr lvl="1"/>
            <a:r>
              <a:rPr lang="en-US" dirty="0"/>
              <a:t>Parallelizable and </a:t>
            </a:r>
          </a:p>
          <a:p>
            <a:pPr lvl="1"/>
            <a:r>
              <a:rPr lang="en-US" dirty="0"/>
              <a:t>Serial parts</a:t>
            </a:r>
          </a:p>
          <a:p>
            <a:r>
              <a:rPr lang="en-US" dirty="0"/>
              <a:t>The serial parts stop you from scaling</a:t>
            </a:r>
          </a:p>
        </p:txBody>
      </p:sp>
    </p:spTree>
    <p:extLst>
      <p:ext uri="{BB962C8B-B14F-4D97-AF65-F5344CB8AC3E}">
        <p14:creationId xmlns:p14="http://schemas.microsoft.com/office/powerpoint/2010/main" val="743101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Amdahl’s Law</a:t>
            </a:r>
            <a:br>
              <a:rPr lang="en-US" dirty="0"/>
            </a:br>
            <a:r>
              <a:rPr lang="en-US" sz="2200" dirty="0"/>
              <a:t>Theoretical speedup given a fixed data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636" y="1600200"/>
            <a:ext cx="283401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speedup of a program using multiple processors in parallel computing is limited by the time needed for the serial fraction of the program, given a fixed size of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178" y="1600200"/>
            <a:ext cx="5310542" cy="398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58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</a:t>
            </a:r>
            <a:br>
              <a:rPr lang="en-US" dirty="0"/>
            </a:br>
            <a:r>
              <a:rPr lang="en-US" sz="2700" dirty="0"/>
              <a:t>Single system under increasing load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23344" y="5680399"/>
            <a:ext cx="7061219" cy="697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823344" y="1521286"/>
            <a:ext cx="0" cy="41591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823344" y="2763437"/>
            <a:ext cx="3991124" cy="2916962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52260" y="5764140"/>
            <a:ext cx="635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96058" y="2999579"/>
            <a:ext cx="14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Performance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814468" y="2763437"/>
            <a:ext cx="2846815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814468" y="2763437"/>
            <a:ext cx="2846815" cy="11211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66261" y="2394105"/>
            <a:ext cx="695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95729" y="3732829"/>
            <a:ext cx="21289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  <a:p>
            <a:r>
              <a:rPr lang="en-US" dirty="0"/>
              <a:t>Resource contention</a:t>
            </a:r>
          </a:p>
          <a:p>
            <a:r>
              <a:rPr lang="en-US" dirty="0"/>
              <a:t>causes slowdown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916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</a:t>
            </a:r>
            <a:br>
              <a:rPr lang="en-US" dirty="0"/>
            </a:br>
            <a:r>
              <a:rPr lang="en-US" sz="2700" dirty="0"/>
              <a:t>Scaling servers when fully loaded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646308" y="1683204"/>
            <a:ext cx="7471131" cy="4193483"/>
            <a:chOff x="319573" y="1521286"/>
            <a:chExt cx="8217094" cy="4612186"/>
          </a:xfrm>
        </p:grpSpPr>
        <p:sp>
          <p:nvSpPr>
            <p:cNvPr id="10" name="TextBox 9"/>
            <p:cNvSpPr txBox="1"/>
            <p:nvPr/>
          </p:nvSpPr>
          <p:spPr>
            <a:xfrm>
              <a:off x="5840492" y="5764140"/>
              <a:ext cx="1928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servers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-196058" y="2999579"/>
              <a:ext cx="1400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Performance</a:t>
              </a:r>
            </a:p>
          </p:txBody>
        </p:sp>
        <p:cxnSp>
          <p:nvCxnSpPr>
            <p:cNvPr id="28" name="Curved Connector 27"/>
            <p:cNvCxnSpPr/>
            <p:nvPr/>
          </p:nvCxnSpPr>
          <p:spPr>
            <a:xfrm flipV="1">
              <a:off x="1339678" y="4337615"/>
              <a:ext cx="6289523" cy="1795857"/>
            </a:xfrm>
            <a:prstGeom prst="curvedConnector3">
              <a:avLst>
                <a:gd name="adj1" fmla="val -144"/>
              </a:avLst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934984" y="5102775"/>
              <a:ext cx="1004758" cy="10167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 server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1576913" y="2330778"/>
              <a:ext cx="5065657" cy="265178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386995" y="4011987"/>
              <a:ext cx="2149672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Bad</a:t>
              </a:r>
            </a:p>
            <a:p>
              <a:pPr algn="ctr"/>
              <a:r>
                <a:rPr lang="en-US" dirty="0"/>
                <a:t>System performance </a:t>
              </a:r>
            </a:p>
            <a:p>
              <a:pPr algn="ctr"/>
              <a:r>
                <a:rPr lang="en-US" dirty="0"/>
                <a:t>reaches a maximum </a:t>
              </a:r>
              <a:br>
                <a:rPr lang="en-US" dirty="0"/>
              </a:br>
              <a:r>
                <a:rPr lang="en-US" dirty="0"/>
                <a:t>no matter how many </a:t>
              </a:r>
            </a:p>
            <a:p>
              <a:pPr algn="ctr"/>
              <a:r>
                <a:rPr lang="en-US" dirty="0"/>
                <a:t>servers are added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823344" y="1521286"/>
              <a:ext cx="4158584" cy="4159113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>
              <a:off x="823344" y="5680399"/>
              <a:ext cx="7061219" cy="6978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823344" y="1521286"/>
              <a:ext cx="0" cy="41591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917461" y="2930281"/>
              <a:ext cx="31954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Not bad</a:t>
              </a:r>
            </a:p>
            <a:p>
              <a:pPr algn="ctr"/>
              <a:r>
                <a:rPr lang="en-US" dirty="0"/>
                <a:t>Additional servers scale linearly, </a:t>
              </a:r>
            </a:p>
            <a:p>
              <a:pPr algn="ctr"/>
              <a:r>
                <a:rPr lang="en-US" dirty="0"/>
                <a:t>but there is a cost to scaling</a:t>
              </a:r>
            </a:p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27012" y="1560618"/>
              <a:ext cx="396871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Best</a:t>
              </a:r>
            </a:p>
            <a:p>
              <a:pPr algn="ctr"/>
              <a:r>
                <a:rPr lang="en-US" dirty="0"/>
                <a:t>The performance of n servers is equal to</a:t>
              </a:r>
            </a:p>
            <a:p>
              <a:pPr algn="ctr"/>
              <a:r>
                <a:rPr lang="en-US" dirty="0"/>
                <a:t>n x the single server performance</a:t>
              </a:r>
            </a:p>
          </p:txBody>
        </p:sp>
        <p:cxnSp>
          <p:nvCxnSpPr>
            <p:cNvPr id="42" name="Straight Connector 41"/>
            <p:cNvCxnSpPr>
              <a:stCxn id="33" idx="0"/>
            </p:cNvCxnSpPr>
            <p:nvPr/>
          </p:nvCxnSpPr>
          <p:spPr>
            <a:xfrm>
              <a:off x="1437363" y="5102775"/>
              <a:ext cx="0" cy="563667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970549" y="5717772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 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5181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Karp-</a:t>
            </a:r>
            <a:r>
              <a:rPr lang="en-US" dirty="0" err="1"/>
              <a:t>Flatt</a:t>
            </a:r>
            <a:r>
              <a:rPr lang="en-US" dirty="0"/>
              <a:t> Metric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79" y="3049941"/>
            <a:ext cx="3022600" cy="158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1479" y="1417638"/>
            <a:ext cx="51333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 is the Karp-</a:t>
            </a:r>
            <a:r>
              <a:rPr lang="en-US" sz="3200" dirty="0" err="1"/>
              <a:t>Flatt</a:t>
            </a:r>
            <a:r>
              <a:rPr lang="en-US" sz="3200" dirty="0"/>
              <a:t> Metric</a:t>
            </a:r>
          </a:p>
          <a:p>
            <a:r>
              <a:rPr lang="en-US" sz="3200" dirty="0" err="1"/>
              <a:t>ψ</a:t>
            </a:r>
            <a:r>
              <a:rPr lang="en-US" sz="3200" dirty="0"/>
              <a:t> is the speedup</a:t>
            </a:r>
          </a:p>
          <a:p>
            <a:r>
              <a:rPr lang="en-US" sz="3200" dirty="0"/>
              <a:t>p is the number of processors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3879" y="4486999"/>
            <a:ext cx="43071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 = 0 is the best</a:t>
            </a:r>
          </a:p>
          <a:p>
            <a:r>
              <a:rPr lang="en-US" sz="2400" dirty="0"/>
              <a:t>e = 1 indicates no speedup</a:t>
            </a:r>
          </a:p>
          <a:p>
            <a:r>
              <a:rPr lang="en-US" sz="2400" dirty="0"/>
              <a:t>e &gt; 1 indicates adding processors</a:t>
            </a:r>
          </a:p>
          <a:p>
            <a:r>
              <a:rPr lang="en-US" sz="2400" dirty="0"/>
              <a:t> slows down the system!!!</a:t>
            </a:r>
          </a:p>
        </p:txBody>
      </p:sp>
    </p:spTree>
    <p:extLst>
      <p:ext uri="{BB962C8B-B14F-4D97-AF65-F5344CB8AC3E}">
        <p14:creationId xmlns:p14="http://schemas.microsoft.com/office/powerpoint/2010/main" val="2580473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Karp-</a:t>
            </a:r>
            <a:r>
              <a:rPr lang="en-US" dirty="0" err="1"/>
              <a:t>Flatt</a:t>
            </a:r>
            <a:r>
              <a:rPr lang="en-US" dirty="0"/>
              <a:t> metric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6308" y="1683204"/>
            <a:ext cx="7130816" cy="4193483"/>
            <a:chOff x="319573" y="1521286"/>
            <a:chExt cx="7842800" cy="4612186"/>
          </a:xfrm>
        </p:grpSpPr>
        <p:sp>
          <p:nvSpPr>
            <p:cNvPr id="5" name="TextBox 4"/>
            <p:cNvSpPr txBox="1"/>
            <p:nvPr/>
          </p:nvSpPr>
          <p:spPr>
            <a:xfrm>
              <a:off x="5840492" y="5764140"/>
              <a:ext cx="1928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servers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-196058" y="2999579"/>
              <a:ext cx="14005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Performance</a:t>
              </a:r>
            </a:p>
          </p:txBody>
        </p:sp>
        <p:cxnSp>
          <p:nvCxnSpPr>
            <p:cNvPr id="7" name="Curved Connector 6"/>
            <p:cNvCxnSpPr/>
            <p:nvPr/>
          </p:nvCxnSpPr>
          <p:spPr>
            <a:xfrm flipV="1">
              <a:off x="1339678" y="4337615"/>
              <a:ext cx="6289523" cy="1795857"/>
            </a:xfrm>
            <a:prstGeom prst="curvedConnector3">
              <a:avLst>
                <a:gd name="adj1" fmla="val -144"/>
              </a:avLst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934984" y="5102775"/>
              <a:ext cx="1004758" cy="10167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 server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1576913" y="2330778"/>
              <a:ext cx="5065657" cy="265178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968764" y="3884542"/>
              <a:ext cx="2193609" cy="710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</a:t>
              </a:r>
              <a:r>
                <a:rPr lang="en-US" dirty="0">
                  <a:sym typeface="Wingdings"/>
                </a:rPr>
                <a:t>1 as p increases</a:t>
              </a:r>
              <a:r>
                <a:rPr lang="en-US" dirty="0"/>
                <a:t> </a:t>
              </a:r>
            </a:p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823344" y="1521286"/>
              <a:ext cx="4158584" cy="4159113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823344" y="5680399"/>
              <a:ext cx="7061219" cy="6978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823344" y="1521286"/>
              <a:ext cx="0" cy="41591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119100" y="1560618"/>
              <a:ext cx="584544" cy="40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e=0</a:t>
              </a:r>
            </a:p>
          </p:txBody>
        </p:sp>
        <p:cxnSp>
          <p:nvCxnSpPr>
            <p:cNvPr id="16" name="Straight Connector 15"/>
            <p:cNvCxnSpPr>
              <a:stCxn id="8" idx="0"/>
            </p:cNvCxnSpPr>
            <p:nvPr/>
          </p:nvCxnSpPr>
          <p:spPr>
            <a:xfrm>
              <a:off x="1437363" y="5102775"/>
              <a:ext cx="0" cy="563667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970549" y="5717772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 server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46186" y="2280844"/>
              <a:ext cx="777310" cy="40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e=0.3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18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Nothing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966" y="1417638"/>
            <a:ext cx="1164361" cy="11643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418" y="1425501"/>
            <a:ext cx="1502860" cy="1156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966" y="2979670"/>
            <a:ext cx="1164361" cy="1164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418" y="2987533"/>
            <a:ext cx="1502860" cy="11564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966" y="4541702"/>
            <a:ext cx="1164361" cy="11643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418" y="4549565"/>
            <a:ext cx="1502860" cy="1156498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4" idx="3"/>
            <a:endCxn id="7" idx="1"/>
          </p:cNvCxnSpPr>
          <p:nvPr/>
        </p:nvCxnSpPr>
        <p:spPr>
          <a:xfrm>
            <a:off x="4686327" y="1999819"/>
            <a:ext cx="1348091" cy="39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686327" y="3617679"/>
            <a:ext cx="1348091" cy="39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686327" y="5109928"/>
            <a:ext cx="1348091" cy="39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15" y="2979670"/>
            <a:ext cx="1164361" cy="1164361"/>
          </a:xfrm>
          <a:prstGeom prst="rect">
            <a:avLst/>
          </a:prstGeom>
        </p:spPr>
      </p:pic>
      <p:cxnSp>
        <p:nvCxnSpPr>
          <p:cNvPr id="18" name="Elbow Connector 17"/>
          <p:cNvCxnSpPr>
            <a:stCxn id="16" idx="3"/>
            <a:endCxn id="4" idx="1"/>
          </p:cNvCxnSpPr>
          <p:nvPr/>
        </p:nvCxnSpPr>
        <p:spPr>
          <a:xfrm flipV="1">
            <a:off x="2312876" y="1999819"/>
            <a:ext cx="1209090" cy="156203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6" idx="3"/>
            <a:endCxn id="8" idx="1"/>
          </p:cNvCxnSpPr>
          <p:nvPr/>
        </p:nvCxnSpPr>
        <p:spPr>
          <a:xfrm>
            <a:off x="2312876" y="3561851"/>
            <a:ext cx="120909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6" idx="3"/>
            <a:endCxn id="10" idx="1"/>
          </p:cNvCxnSpPr>
          <p:nvPr/>
        </p:nvCxnSpPr>
        <p:spPr>
          <a:xfrm>
            <a:off x="2312876" y="3561851"/>
            <a:ext cx="1209090" cy="156203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95010" y="4197755"/>
            <a:ext cx="1501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Balancer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87859" y="257764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99293" y="2577647"/>
            <a:ext cx="57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85880" y="414403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97314" y="4144031"/>
            <a:ext cx="57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783901" y="571041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95335" y="5710415"/>
            <a:ext cx="57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</a:t>
            </a:r>
          </a:p>
        </p:txBody>
      </p:sp>
    </p:spTree>
    <p:extLst>
      <p:ext uri="{BB962C8B-B14F-4D97-AF65-F5344CB8AC3E}">
        <p14:creationId xmlns:p14="http://schemas.microsoft.com/office/powerpoint/2010/main" val="161497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Another way of looking at 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/>
          </a:p>
          <a:p>
            <a:endParaRPr lang="en-US" sz="4000" dirty="0"/>
          </a:p>
          <a:p>
            <a:pPr marL="0" indent="0">
              <a:buNone/>
            </a:pPr>
            <a:r>
              <a:rPr lang="en-US" sz="4000" dirty="0"/>
              <a:t>	Taking HTTP seriously</a:t>
            </a:r>
          </a:p>
        </p:txBody>
      </p:sp>
    </p:spTree>
    <p:extLst>
      <p:ext uri="{BB962C8B-B14F-4D97-AF65-F5344CB8AC3E}">
        <p14:creationId xmlns:p14="http://schemas.microsoft.com/office/powerpoint/2010/main" val="3979029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Nothing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Implies there is no serial part to the computation</a:t>
            </a:r>
          </a:p>
          <a:p>
            <a:r>
              <a:rPr lang="en-US" dirty="0"/>
              <a:t>Karp-</a:t>
            </a:r>
            <a:r>
              <a:rPr lang="en-US" dirty="0" err="1"/>
              <a:t>Flatt</a:t>
            </a:r>
            <a:r>
              <a:rPr lang="en-US" dirty="0"/>
              <a:t> Metric of 0 </a:t>
            </a:r>
          </a:p>
          <a:p>
            <a:pPr lvl="1"/>
            <a:r>
              <a:rPr lang="en-US" dirty="0"/>
              <a:t>Assuming 100% efficient load balancing</a:t>
            </a:r>
          </a:p>
          <a:p>
            <a:r>
              <a:rPr lang="en-US" dirty="0"/>
              <a:t>In practice, this is difficult!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87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/ </a:t>
            </a:r>
            <a:r>
              <a:rPr lang="en-US" dirty="0" err="1"/>
              <a:t>Sharding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966" y="1417638"/>
            <a:ext cx="1164361" cy="1164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418" y="1425501"/>
            <a:ext cx="1502860" cy="1156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966" y="2979670"/>
            <a:ext cx="1164361" cy="11643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418" y="2987533"/>
            <a:ext cx="1502860" cy="1156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966" y="4541702"/>
            <a:ext cx="1164361" cy="1164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418" y="4549565"/>
            <a:ext cx="1502860" cy="1156498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4" idx="3"/>
            <a:endCxn id="5" idx="1"/>
          </p:cNvCxnSpPr>
          <p:nvPr/>
        </p:nvCxnSpPr>
        <p:spPr>
          <a:xfrm>
            <a:off x="4686327" y="1999819"/>
            <a:ext cx="1348091" cy="39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686327" y="3617679"/>
            <a:ext cx="1348091" cy="39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86327" y="5109928"/>
            <a:ext cx="1348091" cy="39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15" y="2979670"/>
            <a:ext cx="1164361" cy="1164361"/>
          </a:xfrm>
          <a:prstGeom prst="rect">
            <a:avLst/>
          </a:prstGeom>
        </p:spPr>
      </p:pic>
      <p:cxnSp>
        <p:nvCxnSpPr>
          <p:cNvPr id="14" name="Elbow Connector 13"/>
          <p:cNvCxnSpPr>
            <a:stCxn id="13" idx="3"/>
            <a:endCxn id="4" idx="1"/>
          </p:cNvCxnSpPr>
          <p:nvPr/>
        </p:nvCxnSpPr>
        <p:spPr>
          <a:xfrm flipV="1">
            <a:off x="2312876" y="1999819"/>
            <a:ext cx="1209090" cy="156203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3" idx="3"/>
            <a:endCxn id="6" idx="1"/>
          </p:cNvCxnSpPr>
          <p:nvPr/>
        </p:nvCxnSpPr>
        <p:spPr>
          <a:xfrm>
            <a:off x="2312876" y="3561851"/>
            <a:ext cx="120909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3" idx="3"/>
            <a:endCxn id="8" idx="1"/>
          </p:cNvCxnSpPr>
          <p:nvPr/>
        </p:nvCxnSpPr>
        <p:spPr>
          <a:xfrm>
            <a:off x="2312876" y="3561851"/>
            <a:ext cx="1209090" cy="156203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95010" y="4197755"/>
            <a:ext cx="1501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Balancer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87859" y="257764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99293" y="2577647"/>
            <a:ext cx="57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85880" y="414403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97314" y="4144031"/>
            <a:ext cx="57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83901" y="571041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95335" y="5710415"/>
            <a:ext cx="57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32648" y="1535243"/>
            <a:ext cx="70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A-I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89678" y="3238685"/>
            <a:ext cx="72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J-R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89678" y="4786762"/>
            <a:ext cx="754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S-Z</a:t>
            </a:r>
          </a:p>
        </p:txBody>
      </p:sp>
    </p:spTree>
    <p:extLst>
      <p:ext uri="{BB962C8B-B14F-4D97-AF65-F5344CB8AC3E}">
        <p14:creationId xmlns:p14="http://schemas.microsoft.com/office/powerpoint/2010/main" val="1563887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</a:t>
            </a:r>
            <a:r>
              <a:rPr lang="en-US" dirty="0" err="1"/>
              <a:t>Sharding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Imbalance</a:t>
            </a:r>
          </a:p>
          <a:p>
            <a:pPr lvl="1"/>
            <a:r>
              <a:rPr lang="en-US" dirty="0"/>
              <a:t>Fewer S-Z’s than A-I’s</a:t>
            </a:r>
          </a:p>
          <a:p>
            <a:r>
              <a:rPr lang="en-US" dirty="0"/>
              <a:t>Failover</a:t>
            </a:r>
          </a:p>
          <a:p>
            <a:r>
              <a:rPr lang="en-US" dirty="0"/>
              <a:t>Adding new servers requires a </a:t>
            </a:r>
            <a:br>
              <a:rPr lang="en-US" dirty="0"/>
            </a:br>
            <a:r>
              <a:rPr lang="en-US" dirty="0"/>
              <a:t>re-balance</a:t>
            </a:r>
          </a:p>
          <a:p>
            <a:pPr lvl="1"/>
            <a:r>
              <a:rPr lang="en-US" dirty="0"/>
              <a:t>Is this automatic or manual?!</a:t>
            </a:r>
          </a:p>
        </p:txBody>
      </p:sp>
    </p:spTree>
    <p:extLst>
      <p:ext uri="{BB962C8B-B14F-4D97-AF65-F5344CB8AC3E}">
        <p14:creationId xmlns:p14="http://schemas.microsoft.com/office/powerpoint/2010/main" val="677067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 Balancer-based </a:t>
            </a:r>
            <a:br>
              <a:rPr lang="en-US" dirty="0"/>
            </a:br>
            <a:r>
              <a:rPr lang="en-US" dirty="0"/>
              <a:t>elastic scaling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201676" y="3185985"/>
            <a:ext cx="634962" cy="10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334" y="1322056"/>
            <a:ext cx="1164361" cy="116436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330695" y="2649014"/>
            <a:ext cx="136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pool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054" y="2581999"/>
            <a:ext cx="1164361" cy="116436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609" y="5289816"/>
            <a:ext cx="723249" cy="723249"/>
          </a:xfrm>
          <a:prstGeom prst="rect">
            <a:avLst/>
          </a:prstGeom>
        </p:spPr>
      </p:pic>
      <p:cxnSp>
        <p:nvCxnSpPr>
          <p:cNvPr id="36" name="Elbow Connector 35"/>
          <p:cNvCxnSpPr>
            <a:stCxn id="18" idx="3"/>
            <a:endCxn id="32" idx="3"/>
          </p:cNvCxnSpPr>
          <p:nvPr/>
        </p:nvCxnSpPr>
        <p:spPr>
          <a:xfrm flipH="1">
            <a:off x="5254858" y="2833680"/>
            <a:ext cx="3438222" cy="2817761"/>
          </a:xfrm>
          <a:prstGeom prst="bentConnector3">
            <a:avLst>
              <a:gd name="adj1" fmla="val -664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793730" y="4928905"/>
            <a:ext cx="17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Controller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52369" y="2867456"/>
            <a:ext cx="949307" cy="6988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638" y="2581999"/>
            <a:ext cx="1164361" cy="116436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638614" y="3813375"/>
            <a:ext cx="1501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Balancer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43222" y="5282109"/>
            <a:ext cx="124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Monitoring</a:t>
            </a:r>
          </a:p>
        </p:txBody>
      </p:sp>
      <p:cxnSp>
        <p:nvCxnSpPr>
          <p:cNvPr id="33" name="Elbow Connector 32"/>
          <p:cNvCxnSpPr>
            <a:endCxn id="29" idx="2"/>
          </p:cNvCxnSpPr>
          <p:nvPr/>
        </p:nvCxnSpPr>
        <p:spPr>
          <a:xfrm rot="10800000">
            <a:off x="2389293" y="4182707"/>
            <a:ext cx="2142316" cy="134738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89292" y="5489131"/>
            <a:ext cx="1768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Topology update</a:t>
            </a:r>
          </a:p>
        </p:txBody>
      </p:sp>
      <p:cxnSp>
        <p:nvCxnSpPr>
          <p:cNvPr id="34" name="Elbow Connector 33"/>
          <p:cNvCxnSpPr>
            <a:stCxn id="27" idx="3"/>
            <a:endCxn id="17" idx="1"/>
          </p:cNvCxnSpPr>
          <p:nvPr/>
        </p:nvCxnSpPr>
        <p:spPr>
          <a:xfrm flipV="1">
            <a:off x="3000999" y="1904237"/>
            <a:ext cx="3165335" cy="125994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27" idx="3"/>
            <a:endCxn id="22" idx="1"/>
          </p:cNvCxnSpPr>
          <p:nvPr/>
        </p:nvCxnSpPr>
        <p:spPr>
          <a:xfrm>
            <a:off x="3000999" y="3164180"/>
            <a:ext cx="3159055" cy="1270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6334" y="3764544"/>
            <a:ext cx="1164361" cy="1164361"/>
          </a:xfrm>
          <a:prstGeom prst="rect">
            <a:avLst/>
          </a:prstGeom>
        </p:spPr>
      </p:pic>
      <p:cxnSp>
        <p:nvCxnSpPr>
          <p:cNvPr id="45" name="Elbow Connector 44"/>
          <p:cNvCxnSpPr>
            <a:stCxn id="27" idx="3"/>
            <a:endCxn id="44" idx="1"/>
          </p:cNvCxnSpPr>
          <p:nvPr/>
        </p:nvCxnSpPr>
        <p:spPr>
          <a:xfrm>
            <a:off x="3000999" y="3164180"/>
            <a:ext cx="3165335" cy="1182545"/>
          </a:xfrm>
          <a:prstGeom prst="bentConnector3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235710" y="4214593"/>
            <a:ext cx="129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Elastic scale</a:t>
            </a:r>
          </a:p>
        </p:txBody>
      </p:sp>
    </p:spTree>
    <p:extLst>
      <p:ext uri="{BB962C8B-B14F-4D97-AF65-F5344CB8AC3E}">
        <p14:creationId xmlns:p14="http://schemas.microsoft.com/office/powerpoint/2010/main" val="820294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Statelessness is 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lot of intermediate calculation in most web systems that needs to be stored between transactions.</a:t>
            </a:r>
          </a:p>
          <a:p>
            <a:r>
              <a:rPr lang="en-US" dirty="0"/>
              <a:t>The exemplar is the shopping cart</a:t>
            </a:r>
          </a:p>
        </p:txBody>
      </p:sp>
    </p:spTree>
    <p:extLst>
      <p:ext uri="{BB962C8B-B14F-4D97-AF65-F5344CB8AC3E}">
        <p14:creationId xmlns:p14="http://schemas.microsoft.com/office/powerpoint/2010/main" val="4120148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state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In-memory</a:t>
            </a:r>
          </a:p>
          <a:p>
            <a:pPr lvl="1"/>
            <a:r>
              <a:rPr lang="en-US" dirty="0"/>
              <a:t>Breaks statelessness, limits scalability</a:t>
            </a:r>
          </a:p>
          <a:p>
            <a:r>
              <a:rPr lang="en-US" dirty="0"/>
              <a:t>In the client</a:t>
            </a:r>
          </a:p>
          <a:p>
            <a:pPr lvl="1"/>
            <a:r>
              <a:rPr lang="en-US" dirty="0"/>
              <a:t>OK for some APIs but can be slow and hard to program</a:t>
            </a:r>
          </a:p>
          <a:p>
            <a:r>
              <a:rPr lang="en-US" dirty="0"/>
              <a:t>In the database</a:t>
            </a:r>
          </a:p>
          <a:p>
            <a:pPr lvl="1"/>
            <a:r>
              <a:rPr lang="en-US" dirty="0"/>
              <a:t>Slow and expensive</a:t>
            </a:r>
          </a:p>
          <a:p>
            <a:r>
              <a:rPr lang="en-US" dirty="0"/>
              <a:t>Cache servers:</a:t>
            </a:r>
          </a:p>
          <a:p>
            <a:pPr lvl="1"/>
            <a:r>
              <a:rPr lang="en-US" dirty="0"/>
              <a:t>The client keeps a cookie, which is the key to the </a:t>
            </a:r>
            <a:r>
              <a:rPr lang="en-US" dirty="0" err="1"/>
              <a:t>datastore</a:t>
            </a:r>
            <a:endParaRPr lang="en-US" dirty="0"/>
          </a:p>
          <a:p>
            <a:pPr lvl="1"/>
            <a:r>
              <a:rPr lang="en-US" dirty="0"/>
              <a:t>The usual </a:t>
            </a:r>
            <a:r>
              <a:rPr lang="en-US" dirty="0" err="1"/>
              <a:t>practise</a:t>
            </a:r>
            <a:endParaRPr lang="en-US" dirty="0"/>
          </a:p>
          <a:p>
            <a:pPr lvl="1"/>
            <a:r>
              <a:rPr lang="en-US" dirty="0" err="1"/>
              <a:t>Redis</a:t>
            </a:r>
            <a:r>
              <a:rPr lang="en-US" dirty="0"/>
              <a:t>, </a:t>
            </a:r>
            <a:r>
              <a:rPr lang="en-US" dirty="0" err="1"/>
              <a:t>memcached</a:t>
            </a:r>
            <a:r>
              <a:rPr lang="en-US" dirty="0"/>
              <a:t>, </a:t>
            </a:r>
            <a:r>
              <a:rPr lang="en-US" dirty="0" err="1"/>
              <a:t>Hazelcast</a:t>
            </a:r>
            <a:r>
              <a:rPr lang="en-US" dirty="0"/>
              <a:t>, </a:t>
            </a:r>
            <a:r>
              <a:rPr lang="en-US" dirty="0" err="1"/>
              <a:t>Infinispan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524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25595" y="5945577"/>
            <a:ext cx="9018405" cy="9124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591" y="1570038"/>
            <a:ext cx="1164361" cy="1164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043" y="1494159"/>
            <a:ext cx="1502860" cy="1156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591" y="3048328"/>
            <a:ext cx="1164361" cy="11643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043" y="3056191"/>
            <a:ext cx="1502860" cy="1156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591" y="4610360"/>
            <a:ext cx="1164361" cy="11643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043" y="4618223"/>
            <a:ext cx="1502860" cy="1156498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endCxn id="5" idx="1"/>
          </p:cNvCxnSpPr>
          <p:nvPr/>
        </p:nvCxnSpPr>
        <p:spPr>
          <a:xfrm>
            <a:off x="4768952" y="2068477"/>
            <a:ext cx="1348091" cy="39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768952" y="3686337"/>
            <a:ext cx="1348091" cy="39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768952" y="5178586"/>
            <a:ext cx="1348091" cy="39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140" y="3048328"/>
            <a:ext cx="1164361" cy="1164361"/>
          </a:xfrm>
          <a:prstGeom prst="rect">
            <a:avLst/>
          </a:prstGeom>
        </p:spPr>
      </p:pic>
      <p:cxnSp>
        <p:nvCxnSpPr>
          <p:cNvPr id="14" name="Elbow Connector 13"/>
          <p:cNvCxnSpPr>
            <a:stCxn id="13" idx="3"/>
          </p:cNvCxnSpPr>
          <p:nvPr/>
        </p:nvCxnSpPr>
        <p:spPr>
          <a:xfrm flipV="1">
            <a:off x="2395501" y="2068477"/>
            <a:ext cx="1209090" cy="156203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3" idx="3"/>
            <a:endCxn id="6" idx="1"/>
          </p:cNvCxnSpPr>
          <p:nvPr/>
        </p:nvCxnSpPr>
        <p:spPr>
          <a:xfrm>
            <a:off x="2395501" y="3630509"/>
            <a:ext cx="120909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3" idx="3"/>
            <a:endCxn id="8" idx="1"/>
          </p:cNvCxnSpPr>
          <p:nvPr/>
        </p:nvCxnSpPr>
        <p:spPr>
          <a:xfrm>
            <a:off x="2395501" y="3630509"/>
            <a:ext cx="1209090" cy="156203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77635" y="4266413"/>
            <a:ext cx="1501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Balancer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70484" y="264630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37738" y="2478821"/>
            <a:ext cx="57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68505" y="421268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35759" y="4003334"/>
            <a:ext cx="57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66526" y="5779073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33780" y="5541804"/>
            <a:ext cx="57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Disk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800" y="5363396"/>
            <a:ext cx="1164361" cy="116436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619903" y="6488668"/>
            <a:ext cx="140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Cache Server</a:t>
            </a:r>
          </a:p>
        </p:txBody>
      </p:sp>
      <p:cxnSp>
        <p:nvCxnSpPr>
          <p:cNvPr id="28" name="Elbow Connector 27"/>
          <p:cNvCxnSpPr>
            <a:stCxn id="4" idx="3"/>
            <a:endCxn id="25" idx="1"/>
          </p:cNvCxnSpPr>
          <p:nvPr/>
        </p:nvCxnSpPr>
        <p:spPr>
          <a:xfrm>
            <a:off x="4768952" y="2152219"/>
            <a:ext cx="3076848" cy="3793358"/>
          </a:xfrm>
          <a:prstGeom prst="bentConnector3">
            <a:avLst>
              <a:gd name="adj1" fmla="val 21426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6" idx="3"/>
          </p:cNvCxnSpPr>
          <p:nvPr/>
        </p:nvCxnSpPr>
        <p:spPr>
          <a:xfrm>
            <a:off x="4768952" y="3630509"/>
            <a:ext cx="2976061" cy="2315068"/>
          </a:xfrm>
          <a:prstGeom prst="bentConnector3">
            <a:avLst>
              <a:gd name="adj1" fmla="val 22803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/>
          <p:nvPr/>
        </p:nvCxnSpPr>
        <p:spPr>
          <a:xfrm>
            <a:off x="4768952" y="5108799"/>
            <a:ext cx="2976061" cy="836778"/>
          </a:xfrm>
          <a:prstGeom prst="bentConnector3">
            <a:avLst>
              <a:gd name="adj1" fmla="val 22334"/>
            </a:avLst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798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Reverse proxies</a:t>
            </a:r>
          </a:p>
          <a:p>
            <a:r>
              <a:rPr lang="en-US" dirty="0" err="1"/>
              <a:t>Composable</a:t>
            </a:r>
            <a:endParaRPr lang="en-US" dirty="0"/>
          </a:p>
          <a:p>
            <a:pPr lvl="1"/>
            <a:r>
              <a:rPr lang="en-US" dirty="0"/>
              <a:t>E.g. my business process is a service that exposes a REST interface and co-ordinates other services</a:t>
            </a:r>
          </a:p>
          <a:p>
            <a:r>
              <a:rPr lang="en-US" dirty="0"/>
              <a:t>Compare with web scraping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26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 and Uniform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Addressable Resources. Every “object” on your network should have a unique ID. </a:t>
            </a:r>
          </a:p>
          <a:p>
            <a:r>
              <a:rPr lang="en-US" dirty="0"/>
              <a:t>An important aspect is that each “object” or resource has its own specific URI where it can be addressed</a:t>
            </a:r>
          </a:p>
          <a:p>
            <a:r>
              <a:rPr lang="en-US" dirty="0"/>
              <a:t>The URI should have a lifetime equivalent to the resource it represents</a:t>
            </a:r>
          </a:p>
          <a:p>
            <a:pPr lvl="1"/>
            <a:r>
              <a:rPr lang="en-US" dirty="0"/>
              <a:t> (I’ve had the same bank account for 20+ years)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177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State of resource captured and transferred between components</a:t>
            </a:r>
          </a:p>
          <a:p>
            <a:r>
              <a:rPr lang="en-US" dirty="0"/>
              <a:t>Might be current or desired future state</a:t>
            </a:r>
          </a:p>
          <a:p>
            <a:r>
              <a:rPr lang="en-US" dirty="0"/>
              <a:t>Represented as data plus metadata (name–value pairs)</a:t>
            </a:r>
          </a:p>
          <a:p>
            <a:r>
              <a:rPr lang="en-US" dirty="0"/>
              <a:t>Metadata includes control data, media type</a:t>
            </a:r>
          </a:p>
          <a:p>
            <a:r>
              <a:rPr lang="en-US" dirty="0"/>
              <a:t>The </a:t>
            </a:r>
            <a:r>
              <a:rPr lang="en-US" b="1" dirty="0"/>
              <a:t>Content-Type</a:t>
            </a:r>
            <a:r>
              <a:rPr lang="en-US" dirty="0"/>
              <a:t> of the resource should be useful and meaningful (self-description)</a:t>
            </a:r>
          </a:p>
          <a:p>
            <a:r>
              <a:rPr lang="en-US" dirty="0"/>
              <a:t>One resource might have several representations</a:t>
            </a:r>
          </a:p>
          <a:p>
            <a:r>
              <a:rPr lang="en-US" dirty="0"/>
              <a:t>Selected via separate URIs, or via content negotiation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0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Roy Fielding</a:t>
            </a:r>
            <a:r>
              <a:rPr lang="en-US" dirty="0"/>
              <a:t>, a principal author of HTTP</a:t>
            </a:r>
          </a:p>
          <a:p>
            <a:r>
              <a:rPr lang="en-US" dirty="0"/>
              <a:t>PhD thesis </a:t>
            </a:r>
            <a:r>
              <a:rPr lang="en-US" i="1" dirty="0"/>
              <a:t>Architectural Styles and the Design of Network-based </a:t>
            </a:r>
            <a:endParaRPr lang="en-US" dirty="0"/>
          </a:p>
          <a:p>
            <a:r>
              <a:rPr lang="en-US" dirty="0"/>
              <a:t>Subsequent article </a:t>
            </a:r>
            <a:r>
              <a:rPr lang="en-US" i="1" dirty="0"/>
              <a:t>Principled Design of the Modern Web Architecture </a:t>
            </a:r>
            <a:r>
              <a:rPr lang="en-US" dirty="0"/>
              <a:t>(ACM TOIT 2:2, 2002) </a:t>
            </a:r>
          </a:p>
          <a:p>
            <a:r>
              <a:rPr lang="en-US" dirty="0"/>
              <a:t>Richardson &amp; Ruby, </a:t>
            </a:r>
            <a:r>
              <a:rPr lang="en-US" i="1" dirty="0" err="1"/>
              <a:t>RESTful</a:t>
            </a:r>
            <a:r>
              <a:rPr lang="en-US" i="1" dirty="0"/>
              <a:t> Web Services </a:t>
            </a:r>
            <a:r>
              <a:rPr lang="en-US" dirty="0"/>
              <a:t>architectural patterns of the web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789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Uniform, Constrained Interface. When applying REST over HTTP, stick to the methods provided by the protocol</a:t>
            </a:r>
          </a:p>
          <a:p>
            <a:pPr lvl="1"/>
            <a:r>
              <a:rPr lang="en-US" dirty="0"/>
              <a:t>GET, POST, PUT, and DELETE.</a:t>
            </a:r>
          </a:p>
          <a:p>
            <a:r>
              <a:rPr lang="en-US" dirty="0"/>
              <a:t>These should be used properly</a:t>
            </a:r>
          </a:p>
          <a:p>
            <a:pPr lvl="1"/>
            <a:r>
              <a:rPr lang="en-US" dirty="0"/>
              <a:t>GET should have no side effects or change on state</a:t>
            </a:r>
          </a:p>
          <a:p>
            <a:pPr lvl="1"/>
            <a:r>
              <a:rPr lang="en-US" dirty="0"/>
              <a:t>PUT should update the resource “in-place”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08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Not everyone agrees:</a:t>
            </a:r>
            <a:br>
              <a:rPr lang="en-US" dirty="0"/>
            </a:br>
            <a:r>
              <a:rPr lang="en-US" sz="2000" dirty="0">
                <a:hlinkClick r:id="rId2"/>
              </a:rPr>
              <a:t>http://www.nurkiewicz.com/2015/07/restful-considered-harmful.html</a:t>
            </a:r>
            <a:r>
              <a:rPr lang="en-US" sz="2000" dirty="0"/>
              <a:t> 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06" y="1264467"/>
            <a:ext cx="7530353" cy="548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03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Anti-REST concerns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Bloated formats (equally applies to SOAP)</a:t>
            </a:r>
          </a:p>
          <a:p>
            <a:r>
              <a:rPr lang="en-US" sz="2000" dirty="0"/>
              <a:t>Neither Schema nor Contract</a:t>
            </a:r>
          </a:p>
          <a:p>
            <a:r>
              <a:rPr lang="en-US" sz="2000" dirty="0"/>
              <a:t>APIs and discovery instead of clear published machine-readable documentation</a:t>
            </a:r>
          </a:p>
          <a:p>
            <a:r>
              <a:rPr lang="en-US" sz="2000" dirty="0"/>
              <a:t>No inbuilt batching, paging, sorting, </a:t>
            </a:r>
            <a:r>
              <a:rPr lang="en-US" sz="2000" dirty="0" err="1"/>
              <a:t>etc</a:t>
            </a:r>
            <a:endParaRPr lang="en-US" sz="2000" dirty="0"/>
          </a:p>
          <a:p>
            <a:r>
              <a:rPr lang="en-US" sz="2000" dirty="0"/>
              <a:t>CRUD only</a:t>
            </a:r>
          </a:p>
          <a:p>
            <a:r>
              <a:rPr lang="en-US" sz="2000" dirty="0"/>
              <a:t>HTTP Status codes mixed with business replies</a:t>
            </a:r>
          </a:p>
          <a:p>
            <a:r>
              <a:rPr lang="en-US" sz="2000" dirty="0"/>
              <a:t>Temporal Coupling</a:t>
            </a:r>
          </a:p>
          <a:p>
            <a:r>
              <a:rPr lang="en-US" sz="2000" dirty="0"/>
              <a:t>Not clear enough what is REST and what isn’t!</a:t>
            </a:r>
          </a:p>
          <a:p>
            <a:r>
              <a:rPr lang="en-US" sz="2000" dirty="0"/>
              <a:t>Backwards compatibility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3684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0"/>
            <a:ext cx="864339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1300" y="6488668"/>
            <a:ext cx="7873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www.programmableweb.com</a:t>
            </a:r>
            <a:r>
              <a:rPr lang="en-US" dirty="0"/>
              <a:t>/news/why-rest-keeps-me-night/2012/05/15</a:t>
            </a:r>
          </a:p>
        </p:txBody>
      </p:sp>
    </p:spTree>
    <p:extLst>
      <p:ext uri="{BB962C8B-B14F-4D97-AF65-F5344CB8AC3E}">
        <p14:creationId xmlns:p14="http://schemas.microsoft.com/office/powerpoint/2010/main" val="755486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9E3C-AA91-FF41-BE08-BE7DF6349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03194-6B8A-0F4D-91A8-A65DB1B18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endParaRPr lang="en-US" dirty="0"/>
          </a:p>
          <a:p>
            <a:r>
              <a:rPr lang="en-US" dirty="0"/>
              <a:t>CQRS</a:t>
            </a:r>
          </a:p>
          <a:p>
            <a:r>
              <a:rPr lang="en-US" dirty="0"/>
              <a:t>Event Sourcing</a:t>
            </a:r>
          </a:p>
          <a:p>
            <a:r>
              <a:rPr lang="en-US" dirty="0"/>
              <a:t>Async and Events</a:t>
            </a:r>
          </a:p>
        </p:txBody>
      </p:sp>
    </p:spTree>
    <p:extLst>
      <p:ext uri="{BB962C8B-B14F-4D97-AF65-F5344CB8AC3E}">
        <p14:creationId xmlns:p14="http://schemas.microsoft.com/office/powerpoint/2010/main" val="674850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852"/>
            <a:ext cx="9144000" cy="1653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2640"/>
            <a:ext cx="9144000" cy="173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86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Facebook developed language </a:t>
            </a:r>
          </a:p>
          <a:p>
            <a:r>
              <a:rPr lang="en-US" dirty="0"/>
              <a:t>Supports getting many resources with a single call</a:t>
            </a:r>
          </a:p>
          <a:p>
            <a:r>
              <a:rPr lang="en-US" dirty="0"/>
              <a:t>Allows the caller to specify what data is needed</a:t>
            </a:r>
          </a:p>
          <a:p>
            <a:r>
              <a:rPr lang="en-US" dirty="0"/>
              <a:t>A single endpoint to access multiple resources with a well defined type system</a:t>
            </a:r>
          </a:p>
        </p:txBody>
      </p:sp>
    </p:spTree>
    <p:extLst>
      <p:ext uri="{BB962C8B-B14F-4D97-AF65-F5344CB8AC3E}">
        <p14:creationId xmlns:p14="http://schemas.microsoft.com/office/powerpoint/2010/main" val="1750700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C387F-2720-5649-A94F-A7E0C713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vs 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64092F-BD8B-1C4C-81B7-A4E7D6297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04" y="1695704"/>
            <a:ext cx="7648448" cy="38242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454979-0746-7B45-BBD3-9BCB1EA3A4FC}"/>
              </a:ext>
            </a:extLst>
          </p:cNvPr>
          <p:cNvSpPr/>
          <p:nvPr/>
        </p:nvSpPr>
        <p:spPr>
          <a:xfrm>
            <a:off x="1066800" y="5934379"/>
            <a:ext cx="6565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https://blog.apollographql.com/graphql-vs-rest-5d425123e34b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203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3BF4B-5F7E-0845-BDA5-2A990C525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2B98F-58E0-8540-8B9B-9F8A78755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46200"/>
            <a:ext cx="8128000" cy="4165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0F9020-5162-1543-B972-03755154E413}"/>
              </a:ext>
            </a:extLst>
          </p:cNvPr>
          <p:cNvSpPr/>
          <p:nvPr/>
        </p:nvSpPr>
        <p:spPr>
          <a:xfrm>
            <a:off x="704707" y="5792462"/>
            <a:ext cx="4369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https://eventuate.io/whyeventsourcing.html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054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Command Query Responsibility Separation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87" y="1417638"/>
            <a:ext cx="6917199" cy="50385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06032" y="6491967"/>
            <a:ext cx="4174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martinfowler.com</a:t>
            </a:r>
            <a:r>
              <a:rPr lang="en-US" dirty="0"/>
              <a:t>/</a:t>
            </a:r>
            <a:r>
              <a:rPr lang="en-US" dirty="0" err="1"/>
              <a:t>bliki</a:t>
            </a:r>
            <a:r>
              <a:rPr lang="en-US" dirty="0"/>
              <a:t>/</a:t>
            </a:r>
            <a:r>
              <a:rPr lang="en-US" dirty="0" err="1"/>
              <a:t>CQRS.html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849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REST Derivation from Style Constraint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694"/>
            <a:ext cx="9144000" cy="454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52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59247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 Server</a:t>
            </a:r>
          </a:p>
          <a:p>
            <a:r>
              <a:rPr lang="en-US" dirty="0"/>
              <a:t>Cacheing </a:t>
            </a:r>
          </a:p>
          <a:p>
            <a:r>
              <a:rPr lang="en-US" dirty="0"/>
              <a:t>Replicable</a:t>
            </a:r>
          </a:p>
          <a:p>
            <a:r>
              <a:rPr lang="en-US" dirty="0"/>
              <a:t>Stateless</a:t>
            </a:r>
          </a:p>
          <a:p>
            <a:r>
              <a:rPr lang="en-US" dirty="0"/>
              <a:t>Layered</a:t>
            </a:r>
          </a:p>
          <a:p>
            <a:r>
              <a:rPr lang="en-US" dirty="0"/>
              <a:t>Uniform interface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05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Large scale network systems often rely on cacheing</a:t>
            </a:r>
          </a:p>
          <a:p>
            <a:pPr lvl="1"/>
            <a:r>
              <a:rPr lang="en-US" dirty="0"/>
              <a:t>Reduce traffic</a:t>
            </a:r>
          </a:p>
          <a:p>
            <a:pPr lvl="1"/>
            <a:r>
              <a:rPr lang="en-US" dirty="0" err="1"/>
              <a:t>Localised</a:t>
            </a:r>
            <a:r>
              <a:rPr lang="en-US" dirty="0"/>
              <a:t> access</a:t>
            </a:r>
          </a:p>
          <a:p>
            <a:pPr lvl="1"/>
            <a:r>
              <a:rPr lang="en-US" dirty="0"/>
              <a:t>Reduced processing</a:t>
            </a:r>
          </a:p>
          <a:p>
            <a:pPr lvl="2"/>
            <a:r>
              <a:rPr lang="en-US" b="1" dirty="0"/>
              <a:t>Akamai</a:t>
            </a:r>
            <a:r>
              <a:rPr lang="en-US" dirty="0"/>
              <a:t> and others make the web work effectively</a:t>
            </a:r>
          </a:p>
          <a:p>
            <a:r>
              <a:rPr lang="en-US" dirty="0"/>
              <a:t>Caching relies on differentiating between cacheable and not cacheable traffic</a:t>
            </a:r>
          </a:p>
          <a:p>
            <a:pPr lvl="1"/>
            <a:r>
              <a:rPr lang="en-US" dirty="0"/>
              <a:t>Also understanding the lifetime and status of cacheable objects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866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729"/>
            <a:ext cx="8229600" cy="1143000"/>
          </a:xfrm>
        </p:spPr>
        <p:txBody>
          <a:bodyPr/>
          <a:lstStyle/>
          <a:p>
            <a:r>
              <a:rPr lang="en-US" dirty="0"/>
              <a:t>HTTP cacheing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Expires header</a:t>
            </a:r>
          </a:p>
          <a:p>
            <a:r>
              <a:rPr lang="en-US" dirty="0"/>
              <a:t>Cache-control header</a:t>
            </a:r>
          </a:p>
          <a:p>
            <a:r>
              <a:rPr lang="en-US" dirty="0"/>
              <a:t>If-modified-since / Not modified</a:t>
            </a:r>
          </a:p>
          <a:p>
            <a:r>
              <a:rPr lang="en-US" dirty="0"/>
              <a:t>ETags (Entity Tags)</a:t>
            </a:r>
          </a:p>
          <a:p>
            <a:pPr lvl="1"/>
            <a:r>
              <a:rPr lang="en-US" dirty="0" err="1"/>
              <a:t>Uuids</a:t>
            </a:r>
            <a:r>
              <a:rPr lang="en-US" dirty="0"/>
              <a:t> for content</a:t>
            </a:r>
          </a:p>
          <a:p>
            <a:pPr lvl="1"/>
            <a:r>
              <a:rPr lang="en-US" dirty="0"/>
              <a:t>Strong and Weak</a:t>
            </a:r>
          </a:p>
          <a:p>
            <a:r>
              <a:rPr lang="en-US" dirty="0"/>
              <a:t>If None Match 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Unfortunately some websites are using </a:t>
            </a:r>
            <a:r>
              <a:rPr lang="en-US" dirty="0" err="1"/>
              <a:t>Etags</a:t>
            </a:r>
            <a:r>
              <a:rPr lang="en-US" dirty="0"/>
              <a:t> to track users instead of cookies!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4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ETags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711" y="5432987"/>
            <a:ext cx="89962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developers.google.com</a:t>
            </a:r>
            <a:r>
              <a:rPr lang="en-US" sz="1200" dirty="0"/>
              <a:t>/web/fundamentals/performance/optimizing-content-efficiency/images/http-cache-</a:t>
            </a:r>
            <a:r>
              <a:rPr lang="en-US" sz="1200" dirty="0" err="1"/>
              <a:t>control.png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2057400"/>
            <a:ext cx="60198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5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38" y="401614"/>
            <a:ext cx="7418400" cy="55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51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1554</TotalTime>
  <Words>960</Words>
  <Application>Microsoft Macintosh PowerPoint</Application>
  <PresentationFormat>On-screen Show (4:3)</PresentationFormat>
  <Paragraphs>211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Gill Sans</vt:lpstr>
      <vt:lpstr>Montserrat</vt:lpstr>
      <vt:lpstr>Office Theme</vt:lpstr>
      <vt:lpstr>Advanced REST</vt:lpstr>
      <vt:lpstr>Another way of looking at REST</vt:lpstr>
      <vt:lpstr>REST</vt:lpstr>
      <vt:lpstr>REST Derivation from Style Constraint</vt:lpstr>
      <vt:lpstr>Key concepts</vt:lpstr>
      <vt:lpstr>Cacheing</vt:lpstr>
      <vt:lpstr>HTTP cacheing features</vt:lpstr>
      <vt:lpstr>ETags</vt:lpstr>
      <vt:lpstr>PowerPoint Presentation</vt:lpstr>
      <vt:lpstr>Statelessness</vt:lpstr>
      <vt:lpstr>PowerPoint Presentation</vt:lpstr>
      <vt:lpstr>Speedup</vt:lpstr>
      <vt:lpstr>What inhibits speedup?</vt:lpstr>
      <vt:lpstr>Amdahl’s Law Theoretical speedup given a fixed data size</vt:lpstr>
      <vt:lpstr>Performance  Single system under increasing load</vt:lpstr>
      <vt:lpstr>Performance  Scaling servers when fully loaded</vt:lpstr>
      <vt:lpstr>Karp-Flatt Metric</vt:lpstr>
      <vt:lpstr>Karp-Flatt metric</vt:lpstr>
      <vt:lpstr>Shared Nothing Architecture</vt:lpstr>
      <vt:lpstr>Shared Nothing Architecture</vt:lpstr>
      <vt:lpstr>Partitioning / Sharding</vt:lpstr>
      <vt:lpstr>Problems with Sharding</vt:lpstr>
      <vt:lpstr>Load Balancer-based  elastic scaling</vt:lpstr>
      <vt:lpstr>Statelessness is hard</vt:lpstr>
      <vt:lpstr>Intermediate state storage</vt:lpstr>
      <vt:lpstr>Cache</vt:lpstr>
      <vt:lpstr>Layered systems</vt:lpstr>
      <vt:lpstr>Resources and Uniform Interface</vt:lpstr>
      <vt:lpstr>Representation</vt:lpstr>
      <vt:lpstr>Uniform Interface</vt:lpstr>
      <vt:lpstr>Not everyone agrees: http://www.nurkiewicz.com/2015/07/restful-considered-harmful.html </vt:lpstr>
      <vt:lpstr>Anti-REST concerns </vt:lpstr>
      <vt:lpstr>PowerPoint Presentation</vt:lpstr>
      <vt:lpstr>Alternatives to REST</vt:lpstr>
      <vt:lpstr>GraphQL</vt:lpstr>
      <vt:lpstr>GraphQL</vt:lpstr>
      <vt:lpstr>GraphQL vs REST</vt:lpstr>
      <vt:lpstr>Event Sourcing</vt:lpstr>
      <vt:lpstr>Command Query Responsibility Separation</vt:lpstr>
      <vt:lpstr>Questions?</vt:lpstr>
    </vt:vector>
  </TitlesOfParts>
  <Company>WSO2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278</cp:revision>
  <cp:lastPrinted>2012-12-18T09:23:16Z</cp:lastPrinted>
  <dcterms:created xsi:type="dcterms:W3CDTF">2012-03-07T10:41:54Z</dcterms:created>
  <dcterms:modified xsi:type="dcterms:W3CDTF">2019-11-17T19:33:00Z</dcterms:modified>
</cp:coreProperties>
</file>